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8" r:id="rId4"/>
    <p:sldId id="259" r:id="rId5"/>
    <p:sldId id="262" r:id="rId6"/>
    <p:sldId id="260" r:id="rId7"/>
    <p:sldId id="261" r:id="rId8"/>
    <p:sldId id="264" r:id="rId9"/>
  </p:sldIdLst>
  <p:sldSz cx="9144000" cy="6858000" type="screen4x3"/>
  <p:notesSz cx="7010400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CC21D-CCED-475B-B933-99BF64798039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80FF3-229D-48E6-A178-94C79C7B31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CC21D-CCED-475B-B933-99BF64798039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80FF3-229D-48E6-A178-94C79C7B31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CC21D-CCED-475B-B933-99BF64798039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80FF3-229D-48E6-A178-94C79C7B31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CC21D-CCED-475B-B933-99BF64798039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80FF3-229D-48E6-A178-94C79C7B31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CC21D-CCED-475B-B933-99BF64798039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80FF3-229D-48E6-A178-94C79C7B31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CC21D-CCED-475B-B933-99BF64798039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80FF3-229D-48E6-A178-94C79C7B31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CC21D-CCED-475B-B933-99BF64798039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80FF3-229D-48E6-A178-94C79C7B31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CC21D-CCED-475B-B933-99BF64798039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80FF3-229D-48E6-A178-94C79C7B31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CC21D-CCED-475B-B933-99BF64798039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80FF3-229D-48E6-A178-94C79C7B31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CC21D-CCED-475B-B933-99BF64798039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80FF3-229D-48E6-A178-94C79C7B31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CC21D-CCED-475B-B933-99BF64798039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80FF3-229D-48E6-A178-94C79C7B31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CC21D-CCED-475B-B933-99BF64798039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80FF3-229D-48E6-A178-94C79C7B316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Heat Calculations (</a:t>
            </a:r>
            <a:r>
              <a:rPr lang="en-US" dirty="0" err="1" smtClean="0"/>
              <a:t>pg</a:t>
            </a:r>
            <a:r>
              <a:rPr lang="en-US" dirty="0" smtClean="0"/>
              <a:t> 25 w/s)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5000 J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 smtClean="0"/>
              <a:t> 21000 J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 smtClean="0"/>
              <a:t> 1840 J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 smtClean="0"/>
              <a:t> 0.21 </a:t>
            </a:r>
            <a:r>
              <a:rPr lang="en-US" dirty="0" err="1" smtClean="0"/>
              <a:t>cal</a:t>
            </a:r>
            <a:r>
              <a:rPr lang="en-US" dirty="0" smtClean="0"/>
              <a:t>/</a:t>
            </a:r>
            <a:r>
              <a:rPr lang="en-US" dirty="0" err="1" smtClean="0"/>
              <a:t>g◦C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smtClean="0"/>
              <a:t>10 ◦</a:t>
            </a:r>
            <a:r>
              <a:rPr lang="en-US"/>
              <a:t>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373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Energy Transformations in Illustrations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Bouncing Ball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229600" cy="53340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When dropping a ball it travels the following path where is the</a:t>
            </a:r>
          </a:p>
          <a:p>
            <a:pPr lvl="1">
              <a:buNone/>
            </a:pPr>
            <a:r>
              <a:rPr lang="en-US" dirty="0"/>
              <a:t>Kinetic energy is decreasing</a:t>
            </a:r>
          </a:p>
          <a:p>
            <a:pPr lvl="1">
              <a:buNone/>
            </a:pPr>
            <a:r>
              <a:rPr lang="en-US" dirty="0"/>
              <a:t>Kinetic energy is increasing</a:t>
            </a:r>
          </a:p>
          <a:p>
            <a:pPr lvl="1">
              <a:buNone/>
            </a:pPr>
            <a:r>
              <a:rPr lang="en-US" dirty="0"/>
              <a:t>Kinetic energy is the HIGHEST</a:t>
            </a:r>
          </a:p>
          <a:p>
            <a:pPr lvl="1">
              <a:buNone/>
            </a:pPr>
            <a:r>
              <a:rPr lang="en-US" dirty="0"/>
              <a:t>Kinetic energy is the LOWEST</a:t>
            </a:r>
          </a:p>
          <a:p>
            <a:pPr lvl="1">
              <a:buNone/>
            </a:pPr>
            <a:r>
              <a:rPr lang="en-US" dirty="0"/>
              <a:t>Potential energy is decreasing</a:t>
            </a:r>
          </a:p>
          <a:p>
            <a:pPr lvl="1">
              <a:buNone/>
            </a:pPr>
            <a:r>
              <a:rPr lang="en-US" dirty="0"/>
              <a:t>Potential energy is increasing</a:t>
            </a:r>
          </a:p>
          <a:p>
            <a:pPr lvl="1">
              <a:buNone/>
            </a:pPr>
            <a:r>
              <a:rPr lang="en-US" dirty="0"/>
              <a:t>Potential energy is the HIGHEST</a:t>
            </a:r>
          </a:p>
          <a:p>
            <a:pPr lvl="1">
              <a:buNone/>
            </a:pPr>
            <a:r>
              <a:rPr lang="en-US" dirty="0"/>
              <a:t>Potential energy is the </a:t>
            </a:r>
            <a:r>
              <a:rPr lang="en-US" dirty="0" smtClean="0"/>
              <a:t>LOWEST</a:t>
            </a:r>
          </a:p>
          <a:p>
            <a:pPr lvl="1">
              <a:buNone/>
            </a:pPr>
            <a:r>
              <a:rPr lang="en-US" dirty="0" smtClean="0"/>
              <a:t>Both KE and PE present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54981" y="3429000"/>
            <a:ext cx="3589019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Pendulum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229600" cy="5334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 pendulum travels the following path where is the</a:t>
            </a:r>
          </a:p>
          <a:p>
            <a:pPr lvl="1">
              <a:buNone/>
            </a:pPr>
            <a:r>
              <a:rPr lang="en-US" dirty="0"/>
              <a:t>Kinetic energy is decreasing</a:t>
            </a:r>
          </a:p>
          <a:p>
            <a:pPr lvl="1">
              <a:buNone/>
            </a:pPr>
            <a:r>
              <a:rPr lang="en-US" dirty="0"/>
              <a:t>Kinetic energy is increasing</a:t>
            </a:r>
          </a:p>
          <a:p>
            <a:pPr lvl="1">
              <a:buNone/>
            </a:pPr>
            <a:r>
              <a:rPr lang="en-US" dirty="0"/>
              <a:t>Kinetic energy is the HIGHEST</a:t>
            </a:r>
          </a:p>
          <a:p>
            <a:pPr lvl="1">
              <a:buNone/>
            </a:pPr>
            <a:r>
              <a:rPr lang="en-US" dirty="0"/>
              <a:t>Kinetic energy is the LOWEST</a:t>
            </a:r>
          </a:p>
          <a:p>
            <a:pPr lvl="1">
              <a:buNone/>
            </a:pPr>
            <a:r>
              <a:rPr lang="en-US" dirty="0"/>
              <a:t>Potential energy is decreasing</a:t>
            </a:r>
          </a:p>
          <a:p>
            <a:pPr lvl="1">
              <a:buNone/>
            </a:pPr>
            <a:r>
              <a:rPr lang="en-US" dirty="0"/>
              <a:t>Potential energy is increasing</a:t>
            </a:r>
          </a:p>
          <a:p>
            <a:pPr lvl="1">
              <a:buNone/>
            </a:pPr>
            <a:r>
              <a:rPr lang="en-US" dirty="0"/>
              <a:t>Potential energy is the HIGHEST</a:t>
            </a:r>
          </a:p>
          <a:p>
            <a:pPr lvl="1">
              <a:buNone/>
            </a:pPr>
            <a:r>
              <a:rPr lang="en-US" dirty="0"/>
              <a:t>Potential energy is the </a:t>
            </a:r>
            <a:r>
              <a:rPr lang="en-US" dirty="0" smtClean="0"/>
              <a:t>LOWEST</a:t>
            </a:r>
          </a:p>
          <a:p>
            <a:pPr lvl="1">
              <a:buNone/>
            </a:pPr>
            <a:r>
              <a:rPr lang="en-US" dirty="0" smtClean="0"/>
              <a:t>Both KE and PE present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1752600"/>
            <a:ext cx="3657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Reading Specific Heat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5486400" cy="5334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Recall specific heat tells you how much energy is needed to increase the temperature of 1 gram by 1 degree.</a:t>
            </a:r>
          </a:p>
          <a:p>
            <a:pPr lvl="1"/>
            <a:r>
              <a:rPr lang="en-US" sz="2400" dirty="0" smtClean="0"/>
              <a:t>What substance takes the most energy to heat?</a:t>
            </a:r>
          </a:p>
          <a:p>
            <a:pPr lvl="1"/>
            <a:r>
              <a:rPr lang="en-US" sz="2400" dirty="0" smtClean="0"/>
              <a:t>What substance take the least energy to heat?</a:t>
            </a:r>
          </a:p>
          <a:p>
            <a:pPr lvl="1"/>
            <a:r>
              <a:rPr lang="en-US" sz="2400" dirty="0" smtClean="0"/>
              <a:t>What two substances listed make good conductors?</a:t>
            </a:r>
          </a:p>
          <a:p>
            <a:pPr lvl="1"/>
            <a:r>
              <a:rPr lang="en-US" sz="2400" dirty="0" smtClean="0"/>
              <a:t>What two substances make good insulators?</a:t>
            </a:r>
          </a:p>
          <a:p>
            <a:pPr>
              <a:buNone/>
            </a:pPr>
            <a:endParaRPr lang="en-US" sz="28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1447800"/>
            <a:ext cx="3886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Temperature Conversation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10600" cy="54864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			 </a:t>
            </a:r>
            <a:r>
              <a:rPr lang="en-US" dirty="0"/>
              <a:t>K = °C</a:t>
            </a:r>
            <a:r>
              <a:rPr lang="en-US" baseline="30000" dirty="0"/>
              <a:t> </a:t>
            </a:r>
            <a:r>
              <a:rPr lang="en-US" dirty="0"/>
              <a:t>+ 273		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°</a:t>
            </a:r>
            <a:r>
              <a:rPr lang="en-US" dirty="0"/>
              <a:t>F = (9/5x °C) +32  		  °C = 5/9(°F-32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Convert 58 °C to K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Convert 58 °C to °F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Convert 358 K to °C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324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K </a:t>
            </a:r>
            <a:r>
              <a:rPr lang="en-US" sz="3600" dirty="0" smtClean="0"/>
              <a:t>= °C</a:t>
            </a:r>
            <a:r>
              <a:rPr lang="en-US" sz="3600" baseline="30000" dirty="0" smtClean="0"/>
              <a:t> </a:t>
            </a:r>
            <a:r>
              <a:rPr lang="en-US" sz="3600" dirty="0" smtClean="0"/>
              <a:t>+ 273		</a:t>
            </a:r>
          </a:p>
          <a:p>
            <a:pPr marL="0" indent="0">
              <a:buNone/>
            </a:pPr>
            <a:r>
              <a:rPr lang="en-US" sz="3600" smtClean="0"/>
              <a:t>°</a:t>
            </a:r>
            <a:r>
              <a:rPr lang="en-US" sz="3600" dirty="0" smtClean="0"/>
              <a:t>F = (9/5x °C) +32  	</a:t>
            </a:r>
            <a:r>
              <a:rPr lang="en-US" sz="3600" smtClean="0"/>
              <a:t>	</a:t>
            </a:r>
            <a:r>
              <a:rPr lang="en-US" sz="3600" smtClean="0"/>
              <a:t>	 °</a:t>
            </a:r>
            <a:r>
              <a:rPr lang="en-US" sz="3600" dirty="0" smtClean="0"/>
              <a:t>C = 5/9(°F-32)</a:t>
            </a:r>
          </a:p>
          <a:p>
            <a:pPr marL="0" indent="0">
              <a:buNone/>
            </a:pPr>
            <a:r>
              <a:rPr lang="en-US" sz="3600" dirty="0" smtClean="0"/>
              <a:t>Kinetic Energy =1/2 (mass x velocity</a:t>
            </a:r>
            <a:r>
              <a:rPr lang="en-US" sz="3600" baseline="30000" dirty="0" smtClean="0"/>
              <a:t>2</a:t>
            </a:r>
            <a:r>
              <a:rPr lang="en-US" sz="3600" dirty="0" smtClean="0"/>
              <a:t>)</a:t>
            </a:r>
          </a:p>
          <a:p>
            <a:pPr marL="0" indent="0">
              <a:buNone/>
            </a:pPr>
            <a:r>
              <a:rPr lang="en-US" sz="3600" dirty="0" smtClean="0"/>
              <a:t>		KE </a:t>
            </a:r>
            <a:r>
              <a:rPr lang="en-US" sz="3600" dirty="0" smtClean="0"/>
              <a:t>= ½ m v</a:t>
            </a:r>
            <a:r>
              <a:rPr lang="en-US" sz="3600" baseline="30000" dirty="0" smtClean="0"/>
              <a:t>2</a:t>
            </a:r>
            <a:r>
              <a:rPr lang="en-US" sz="3600" dirty="0" smtClean="0"/>
              <a:t>			</a:t>
            </a:r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>Potential Energy = mass x gravity x height</a:t>
            </a:r>
          </a:p>
          <a:p>
            <a:pPr marL="0" indent="0">
              <a:buNone/>
            </a:pPr>
            <a:r>
              <a:rPr lang="en-US" sz="3600" dirty="0" smtClean="0"/>
              <a:t>		PE </a:t>
            </a:r>
            <a:r>
              <a:rPr lang="en-US" sz="3600" dirty="0" smtClean="0"/>
              <a:t>= m g h</a:t>
            </a:r>
          </a:p>
          <a:p>
            <a:pPr marL="0" indent="0">
              <a:buNone/>
            </a:pPr>
            <a:r>
              <a:rPr lang="en-US" sz="3600" dirty="0" smtClean="0"/>
              <a:t>g = 9.8 m/s</a:t>
            </a:r>
            <a:r>
              <a:rPr lang="en-US" sz="3600" baseline="30000" dirty="0" smtClean="0"/>
              <a:t>2</a:t>
            </a:r>
            <a:r>
              <a:rPr lang="en-US" sz="3600" dirty="0" smtClean="0"/>
              <a:t>			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/>
              <a:t>Heat = mass x specific heat x change in temp</a:t>
            </a:r>
          </a:p>
          <a:p>
            <a:pPr marL="0" indent="0">
              <a:buNone/>
            </a:pPr>
            <a:r>
              <a:rPr lang="en-US" sz="3600" dirty="0"/>
              <a:t>	</a:t>
            </a:r>
            <a:r>
              <a:rPr lang="en-US" sz="3600" dirty="0" smtClean="0"/>
              <a:t>	Q </a:t>
            </a:r>
            <a:r>
              <a:rPr lang="en-US" sz="3600" dirty="0" smtClean="0"/>
              <a:t>= m c </a:t>
            </a:r>
            <a:r>
              <a:rPr lang="el-GR" sz="3600" dirty="0" smtClean="0"/>
              <a:t>Δ</a:t>
            </a:r>
            <a:r>
              <a:rPr lang="en-US" sz="3600" dirty="0" smtClean="0"/>
              <a:t>t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1927370"/>
              </p:ext>
            </p:extLst>
          </p:nvPr>
        </p:nvGraphicFramePr>
        <p:xfrm>
          <a:off x="381000" y="304800"/>
          <a:ext cx="8305800" cy="58271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1006"/>
                <a:gridCol w="4554794"/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4000" dirty="0" err="1" smtClean="0"/>
                        <a:t>Ch</a:t>
                      </a:r>
                      <a:r>
                        <a:rPr lang="en-US" sz="4000" dirty="0" smtClean="0"/>
                        <a:t> 15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err="1" smtClean="0"/>
                        <a:t>Ch</a:t>
                      </a:r>
                      <a:r>
                        <a:rPr lang="en-US" sz="4000" dirty="0" smtClean="0"/>
                        <a:t> 16</a:t>
                      </a:r>
                    </a:p>
                  </a:txBody>
                  <a:tcPr/>
                </a:tc>
              </a:tr>
              <a:tr h="5126064">
                <a:tc>
                  <a:txBody>
                    <a:bodyPr/>
                    <a:lstStyle/>
                    <a:p>
                      <a:pPr marL="342900" indent="-342900">
                        <a:buAutoNum type="arabicParenR" startAt="22"/>
                      </a:pPr>
                      <a:r>
                        <a:rPr lang="en-US" sz="4000" dirty="0" smtClean="0"/>
                        <a:t> PE=4312 J</a:t>
                      </a:r>
                    </a:p>
                    <a:p>
                      <a:pPr marL="342900" indent="-342900">
                        <a:buAutoNum type="arabicParenR" startAt="22"/>
                      </a:pPr>
                      <a:r>
                        <a:rPr lang="en-US" sz="4000" baseline="0" dirty="0" smtClean="0"/>
                        <a:t> KE=</a:t>
                      </a:r>
                      <a:r>
                        <a:rPr lang="en-US" sz="4000" dirty="0" smtClean="0"/>
                        <a:t>10J</a:t>
                      </a:r>
                    </a:p>
                    <a:p>
                      <a:pPr marL="342900" indent="-342900">
                        <a:buAutoNum type="arabicParenR" startAt="22"/>
                      </a:pPr>
                      <a:r>
                        <a:rPr lang="en-US" sz="4000" baseline="0" dirty="0" smtClean="0"/>
                        <a:t> V=9 m/s</a:t>
                      </a:r>
                    </a:p>
                    <a:p>
                      <a:pPr marL="342900" indent="-342900">
                        <a:buAutoNum type="arabicParenR" startAt="22"/>
                      </a:pPr>
                      <a:r>
                        <a:rPr lang="en-US" sz="4000" baseline="0" dirty="0" smtClean="0"/>
                        <a:t>KE=100 J</a:t>
                      </a:r>
                    </a:p>
                    <a:p>
                      <a:pPr marL="342900" indent="-342900">
                        <a:buAutoNum type="arabicParenR" startAt="22"/>
                      </a:pPr>
                      <a:r>
                        <a:rPr lang="en-US" sz="4000" baseline="0" dirty="0" smtClean="0"/>
                        <a:t>KE= 1960 J</a:t>
                      </a:r>
                    </a:p>
                    <a:p>
                      <a:pPr marL="342900" indent="-342900">
                        <a:buAutoNum type="arabicParenR" startAt="22"/>
                      </a:pPr>
                      <a:r>
                        <a:rPr lang="en-US" sz="4000" baseline="0" dirty="0" smtClean="0"/>
                        <a:t>KE= 2240 J</a:t>
                      </a:r>
                    </a:p>
                    <a:p>
                      <a:pPr marL="342900" indent="-342900">
                        <a:buAutoNum type="arabicParenR" startAt="22"/>
                      </a:pPr>
                      <a:r>
                        <a:rPr lang="en-US" sz="4000" baseline="0" dirty="0" smtClean="0"/>
                        <a:t> PE = 2058 J</a:t>
                      </a:r>
                    </a:p>
                    <a:p>
                      <a:pPr marL="342900" indent="-342900">
                        <a:buAutoNum type="arabicParenR" startAt="22"/>
                      </a:pPr>
                      <a:r>
                        <a:rPr lang="en-US" sz="4000" baseline="0" dirty="0" smtClean="0"/>
                        <a:t> PE = 3528 J</a:t>
                      </a:r>
                      <a:endParaRPr lang="en-US" sz="4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arenR" startAt="43"/>
                      </a:pPr>
                      <a:r>
                        <a:rPr lang="en-US" sz="4000" dirty="0" err="1" smtClean="0"/>
                        <a:t>Tf</a:t>
                      </a:r>
                      <a:r>
                        <a:rPr lang="en-US" sz="4000" dirty="0" smtClean="0"/>
                        <a:t>=58.86 C</a:t>
                      </a:r>
                    </a:p>
                    <a:p>
                      <a:pPr marL="342900" indent="-342900">
                        <a:buAutoNum type="arabicParenR" startAt="43"/>
                      </a:pPr>
                      <a:r>
                        <a:rPr lang="en-US" sz="4000" baseline="0" dirty="0" smtClean="0"/>
                        <a:t> c = 383.88 j/</a:t>
                      </a:r>
                      <a:r>
                        <a:rPr lang="en-US" sz="4000" baseline="0" dirty="0" err="1" smtClean="0"/>
                        <a:t>kgK</a:t>
                      </a:r>
                      <a:endParaRPr lang="en-US" sz="4000" baseline="0" dirty="0" smtClean="0"/>
                    </a:p>
                    <a:p>
                      <a:pPr marL="0" indent="0">
                        <a:buNone/>
                      </a:pPr>
                      <a:r>
                        <a:rPr lang="en-US" sz="4000" baseline="0" dirty="0" smtClean="0"/>
                        <a:t>51) Q=47145 J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4000" baseline="0" dirty="0" smtClean="0"/>
                        <a:t>53)C = 272.5 J/</a:t>
                      </a:r>
                      <a:r>
                        <a:rPr lang="en-US" sz="4000" baseline="0" dirty="0" err="1" smtClean="0"/>
                        <a:t>kgK</a:t>
                      </a:r>
                      <a:endParaRPr lang="en-US" sz="4000" baseline="0" dirty="0" smtClean="0"/>
                    </a:p>
                    <a:p>
                      <a:pPr marL="0" indent="0">
                        <a:buNone/>
                      </a:pPr>
                      <a:r>
                        <a:rPr lang="en-US" sz="4000" baseline="0" dirty="0" smtClean="0"/>
                        <a:t>54) Q=140.22 kJ</a:t>
                      </a:r>
                      <a:endParaRPr lang="en-US" sz="4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489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252</Words>
  <Application>Microsoft Office PowerPoint</Application>
  <PresentationFormat>On-screen Show (4:3)</PresentationFormat>
  <Paragraphs>68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Heat Calculations (pg 25 w/s)</vt:lpstr>
      <vt:lpstr>Energy Transformations in Illustrations</vt:lpstr>
      <vt:lpstr>Bouncing Ball</vt:lpstr>
      <vt:lpstr>Pendulum</vt:lpstr>
      <vt:lpstr>Reading Specific Heat Tables</vt:lpstr>
      <vt:lpstr>Temperature Conversation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Charlena</dc:creator>
  <cp:lastModifiedBy>Charlena Raines</cp:lastModifiedBy>
  <cp:revision>15</cp:revision>
  <cp:lastPrinted>2012-10-30T11:57:58Z</cp:lastPrinted>
  <dcterms:created xsi:type="dcterms:W3CDTF">2012-10-25T00:13:28Z</dcterms:created>
  <dcterms:modified xsi:type="dcterms:W3CDTF">2012-10-30T12:29:52Z</dcterms:modified>
</cp:coreProperties>
</file>